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1" r:id="rId2"/>
    <p:sldId id="467" r:id="rId3"/>
    <p:sldId id="463" r:id="rId4"/>
    <p:sldId id="465" r:id="rId5"/>
    <p:sldId id="460" r:id="rId6"/>
    <p:sldId id="457" r:id="rId7"/>
    <p:sldId id="461" r:id="rId8"/>
    <p:sldId id="462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Александровна Шакуро" initials="ЕАШ" lastIdx="0" clrIdx="0">
    <p:extLst>
      <p:ext uri="{19B8F6BF-5375-455C-9EA6-DF929625EA0E}">
        <p15:presenceInfo xmlns:p15="http://schemas.microsoft.com/office/powerpoint/2012/main" userId="S-1-5-21-3225586016-2566039224-883996007-4322" providerId="AD"/>
      </p:ext>
    </p:extLst>
  </p:cmAuthor>
  <p:cmAuthor id="2" name="Елизавета Васильевна Стаселович" initials="ЕВС" lastIdx="1" clrIdx="1">
    <p:extLst>
      <p:ext uri="{19B8F6BF-5375-455C-9EA6-DF929625EA0E}">
        <p15:presenceInfo xmlns:p15="http://schemas.microsoft.com/office/powerpoint/2012/main" userId="S-1-5-21-3225586016-2566039224-883996007-4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55F"/>
    <a:srgbClr val="75E6DA"/>
    <a:srgbClr val="076287"/>
    <a:srgbClr val="BBDBDF"/>
    <a:srgbClr val="5EC6C1"/>
    <a:srgbClr val="77B6BF"/>
    <a:srgbClr val="B4F2EC"/>
    <a:srgbClr val="CBE4E7"/>
    <a:srgbClr val="05445E"/>
    <a:srgbClr val="097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6383" autoAdjust="0"/>
  </p:normalViewPr>
  <p:slideViewPr>
    <p:cSldViewPr snapToGrid="0">
      <p:cViewPr varScale="1">
        <p:scale>
          <a:sx n="116" d="100"/>
          <a:sy n="116" d="100"/>
        </p:scale>
        <p:origin x="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F20B7-DB0E-4400-8D2E-2FC6BF810A2C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7367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DEC68-E91A-47E4-8C2F-7B7B19D2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8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DEC68-E91A-47E4-8C2F-7B7B19D2A8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7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DEC68-E91A-47E4-8C2F-7B7B19D2A8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4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3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9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7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6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8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8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4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2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2C399-F1E6-44F6-B074-83E9D19A32F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366" cy="6909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83" y="5644885"/>
            <a:ext cx="4457232" cy="744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8365" y="3429000"/>
            <a:ext cx="523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  <a:latin typeface="Magistral C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8134" y="2090172"/>
            <a:ext cx="9271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Указ Президента Республики Беларусь </a:t>
            </a:r>
            <a:r>
              <a:rPr lang="ru-RU" sz="3200" b="0" cap="none" spc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от </a:t>
            </a:r>
          </a:p>
          <a:p>
            <a:pPr algn="ctr"/>
            <a:r>
              <a:rPr lang="ru-RU" sz="3200" b="0" cap="none" spc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 </a:t>
            </a:r>
            <a:r>
              <a:rPr lang="ru-RU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апреля 2015 г. </a:t>
            </a:r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№146 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«О финансировании закупки современной 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техники и оборудования» в </a:t>
            </a:r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редакции Указа от 18 июня 2020 № </a:t>
            </a: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225 "Об </a:t>
            </a:r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изменении </a:t>
            </a: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Указа Президента Республики Беларусь" </a:t>
            </a:r>
            <a:endParaRPr lang="ru-RU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1"/>
            <a:ext cx="11938047" cy="66985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611" y="2516902"/>
            <a:ext cx="10515600" cy="306835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solidFill>
                  <a:srgbClr val="07455F"/>
                </a:solidFill>
                <a:latin typeface="Century Gothic" panose="020B0502020202020204" pitchFamily="34" charset="0"/>
              </a:rPr>
              <a:t>Указом Президента Республики Беларусь от 18 июня 2020 года № 225 внесены дополнения в Указ от 2 апреля 2015 года </a:t>
            </a:r>
            <a:br>
              <a:rPr lang="ru-RU" sz="1400" dirty="0">
                <a:solidFill>
                  <a:srgbClr val="07455F"/>
                </a:solidFill>
                <a:latin typeface="Century Gothic" panose="020B0502020202020204" pitchFamily="34" charset="0"/>
              </a:rPr>
            </a:br>
            <a:r>
              <a:rPr lang="ru-RU" sz="14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№ </a:t>
            </a:r>
            <a:r>
              <a:rPr lang="ru-RU" sz="1400" dirty="0">
                <a:solidFill>
                  <a:srgbClr val="07455F"/>
                </a:solidFill>
                <a:latin typeface="Century Gothic" panose="020B0502020202020204" pitchFamily="34" charset="0"/>
              </a:rPr>
              <a:t>146 «О финансировании закупки современной техники и оборудования», в соответствии с которыми изменены условия приобретения новой техники и оборудования в лизинг с государственной поддержкой</a:t>
            </a:r>
            <a:r>
              <a:rPr lang="ru-RU" sz="14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400" dirty="0" smtClean="0">
              <a:solidFill>
                <a:srgbClr val="07455F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В соответствии с новой редакцией Указа № 146, как </a:t>
            </a:r>
            <a:r>
              <a:rPr lang="ru-RU" sz="1400" dirty="0">
                <a:solidFill>
                  <a:srgbClr val="07455F"/>
                </a:solidFill>
                <a:latin typeface="Century Gothic" panose="020B0502020202020204" pitchFamily="34" charset="0"/>
              </a:rPr>
              <a:t>и раньше, юридические лица Республики Беларусь могут приобретать технику и оборудование, которые были произведены на территории Евразийского экономического союза, по договорам лизинга без проведения предусмотренных законодательством процедур закупок за счет собственных, бюджетных и (или) заемных средств, а также средств, полученных бюджетными организациями от осуществления ими в соответствии с законодательством приносящей доходы деятельности и остающихся в их распоряжении.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816" y="230188"/>
            <a:ext cx="7131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Изменения в Указ от 2 </a:t>
            </a:r>
            <a:r>
              <a:rPr lang="ru-RU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апреля 2015 года № 146 </a:t>
            </a:r>
          </a:p>
          <a:p>
            <a:pPr algn="r"/>
            <a:r>
              <a:rPr lang="ru-RU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«О финансировании закупки современной техники и оборудования»</a:t>
            </a:r>
            <a:endParaRPr lang="ru-RU" dirty="0">
              <a:ln w="0"/>
              <a:solidFill>
                <a:srgbClr val="0745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46328" y="6334780"/>
            <a:ext cx="383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745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ru-RU" sz="2800" b="0" cap="none" spc="0" dirty="0">
              <a:ln w="0"/>
              <a:solidFill>
                <a:srgbClr val="0745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1"/>
            <a:ext cx="11938047" cy="66985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16" y="1518642"/>
            <a:ext cx="11838964" cy="53393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Указом № 146 внесены </a:t>
            </a:r>
            <a:r>
              <a:rPr lang="ru-RU" sz="1200" b="1" dirty="0">
                <a:solidFill>
                  <a:srgbClr val="07455F"/>
                </a:solidFill>
                <a:latin typeface="Century Gothic" panose="020B0502020202020204" pitchFamily="34" charset="0"/>
              </a:rPr>
              <a:t>новые понятия, </a:t>
            </a:r>
            <a:endParaRPr lang="ru-RU" sz="1200" b="1" dirty="0" smtClean="0">
              <a:solidFill>
                <a:srgbClr val="07455F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такие </a:t>
            </a:r>
            <a:r>
              <a:rPr lang="ru-RU" sz="1200" b="1" dirty="0">
                <a:solidFill>
                  <a:srgbClr val="07455F"/>
                </a:solidFill>
                <a:latin typeface="Century Gothic" panose="020B0502020202020204" pitchFamily="34" charset="0"/>
              </a:rPr>
              <a:t>как «субсидия</a:t>
            </a:r>
            <a:r>
              <a:rPr lang="ru-RU" sz="1200" b="1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», </a:t>
            </a:r>
            <a:r>
              <a:rPr lang="ru-RU" sz="1200" b="1" dirty="0">
                <a:solidFill>
                  <a:srgbClr val="07455F"/>
                </a:solidFill>
                <a:latin typeface="Century Gothic" panose="020B0502020202020204" pitchFamily="34" charset="0"/>
              </a:rPr>
              <a:t>«сельскохозяйственные организации</a:t>
            </a:r>
            <a:r>
              <a:rPr lang="ru-RU" sz="1200" b="1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», «организации АПК», «организации ЖКХ» и «неплатежеспособные организации ЖКХ»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dirty="0">
              <a:solidFill>
                <a:srgbClr val="07455F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7455F"/>
                </a:solidFill>
                <a:latin typeface="Century Gothic" panose="020B0502020202020204" pitchFamily="34" charset="0"/>
              </a:rPr>
              <a:t>Субсидии лизингополучателям на погашение части лизинговых платежей по договорам лизинга на приобретение современной техники и оборудования, заключенным с 1 августа 2020 г., предоставляются за счет средств республиканского </a:t>
            </a:r>
            <a:r>
              <a:rPr lang="ru-RU" sz="12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бюджета.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rgbClr val="07455F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Сельскохозяйственные</a:t>
            </a:r>
            <a:r>
              <a:rPr lang="ru-RU" sz="1200" b="1" dirty="0">
                <a:solidFill>
                  <a:srgbClr val="07455F"/>
                </a:solidFill>
                <a:latin typeface="Century Gothic" panose="020B0502020202020204" pitchFamily="34" charset="0"/>
              </a:rPr>
              <a:t> организации</a:t>
            </a:r>
            <a:r>
              <a:rPr lang="ru-RU" sz="1200" dirty="0">
                <a:solidFill>
                  <a:srgbClr val="07455F"/>
                </a:solidFill>
                <a:latin typeface="Century Gothic" panose="020B0502020202020204" pitchFamily="34" charset="0"/>
              </a:rPr>
              <a:t> - юридические лица, включая их обособленные подразделения, </a:t>
            </a:r>
            <a:r>
              <a:rPr lang="ru-RU" sz="12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имеющие</a:t>
            </a:r>
            <a:r>
              <a:rPr lang="ru-RU" sz="1200" dirty="0">
                <a:solidFill>
                  <a:srgbClr val="07455F"/>
                </a:solidFill>
                <a:latin typeface="Century Gothic" panose="020B0502020202020204" pitchFamily="34" charset="0"/>
              </a:rPr>
              <a:t> сельскохозяйственные земли сельскохозяйственного назначения на праве постоянного или временного пользования либо в аренде и производящие сельскохозяйственную продукцию, а также юридические лица, основными видами деятельности которых являются рыбоводство, подготовка и прядение льняного волокна, благоустройство и обслуживание ландшафтных территорий в части услуг по мелиорации, осушение сельскохозяйственных участков, строительство оросительных систем (каналов), гидротехнических сооружений, дамб и плотин, дноочистительные, дноуглубительные и прочие гидротехнические работы, осуществляемые для нужд сельского хозяйства, эксплуатация оросительных систем и </a:t>
            </a:r>
            <a:r>
              <a:rPr lang="ru-RU" sz="12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оборудования.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rgbClr val="07455F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Организации</a:t>
            </a:r>
            <a:r>
              <a:rPr lang="ru-RU" sz="1200" b="1" dirty="0">
                <a:solidFill>
                  <a:srgbClr val="07455F"/>
                </a:solidFill>
                <a:latin typeface="Century Gothic" panose="020B0502020202020204" pitchFamily="34" charset="0"/>
              </a:rPr>
              <a:t> </a:t>
            </a:r>
            <a:r>
              <a:rPr lang="ru-RU" sz="1200" b="1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АПК </a:t>
            </a:r>
            <a:r>
              <a:rPr lang="ru-RU" sz="1200" dirty="0">
                <a:solidFill>
                  <a:srgbClr val="07455F"/>
                </a:solidFill>
                <a:latin typeface="Century Gothic" panose="020B0502020202020204" pitchFamily="34" charset="0"/>
              </a:rPr>
              <a:t>- юридические лица, включая их обособленные подразделения, основными видами деятельности которых являются </a:t>
            </a:r>
            <a:r>
              <a:rPr lang="ru-RU" sz="12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производство</a:t>
            </a:r>
            <a:r>
              <a:rPr lang="ru-RU" sz="1200" dirty="0">
                <a:solidFill>
                  <a:srgbClr val="07455F"/>
                </a:solidFill>
                <a:latin typeface="Century Gothic" panose="020B0502020202020204" pitchFamily="34" charset="0"/>
              </a:rPr>
              <a:t> сельскохозяйственной продукции, рыбоводство, заготовка и переработка сельскохозяйственной продукции, производимой в Республике Беларусь, предоставление услуг в области растениеводства и животноводства, а также ветеринарных, мелиоративных услуг и услуг по обслуживанию сельского </a:t>
            </a:r>
            <a:r>
              <a:rPr lang="ru-RU" sz="12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хозяйства.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rgbClr val="07455F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Организации ЖКХ</a:t>
            </a:r>
            <a:r>
              <a:rPr lang="ru-RU" sz="12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07455F"/>
                </a:solidFill>
                <a:latin typeface="Century Gothic" panose="020B0502020202020204" pitchFamily="34" charset="0"/>
              </a:rPr>
              <a:t>- входящие в систему Министерства жилищно-коммунального хозяйства хозяйственные общества, акции (доли в уставных фондах) которых принадлежат административно-территориальным единицам, и организации, имущество которых находится в коммунальной собственности, деятельностью которых управляют структурные подразделения местных исполнительных и распорядительных органов, осуществляющие государственно-властные полномочия в сфере жилищно-коммунального хозяйства, а также объединяющие такие организации государственные </a:t>
            </a:r>
            <a:r>
              <a:rPr lang="ru-RU" sz="12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объединения.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rgbClr val="07455F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Неплатежеспособные организации ЖКХ </a:t>
            </a:r>
            <a:r>
              <a:rPr lang="ru-RU" sz="1200" dirty="0">
                <a:solidFill>
                  <a:srgbClr val="07455F"/>
                </a:solidFill>
                <a:latin typeface="Century Gothic" panose="020B0502020202020204" pitchFamily="34" charset="0"/>
              </a:rPr>
              <a:t>- организации </a:t>
            </a:r>
            <a:r>
              <a:rPr lang="ru-RU" sz="12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ЖКХ, </a:t>
            </a:r>
            <a:r>
              <a:rPr lang="ru-RU" sz="1200" dirty="0">
                <a:solidFill>
                  <a:srgbClr val="07455F"/>
                </a:solidFill>
                <a:latin typeface="Century Gothic" panose="020B0502020202020204" pitchFamily="34" charset="0"/>
              </a:rPr>
              <a:t>имеющие значения коэффициента текущей ликвидности и коэффициента обеспеченности собственными оборотными средствами менее нормативных в течение четырех кварталов, предшествующих составлению последней бухгалтерской отчетности, а также значение коэффициента обеспеченности обязательств активами более </a:t>
            </a:r>
            <a:r>
              <a:rPr lang="ru-RU" sz="1200" dirty="0" smtClean="0">
                <a:solidFill>
                  <a:srgbClr val="07455F"/>
                </a:solidFill>
                <a:latin typeface="Century Gothic" panose="020B0502020202020204" pitchFamily="34" charset="0"/>
              </a:rPr>
              <a:t>0,85.</a:t>
            </a:r>
            <a:endParaRPr lang="ru-RU" sz="1200" dirty="0">
              <a:solidFill>
                <a:srgbClr val="07455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46328" y="6334780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745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2800" b="0" cap="none" spc="0" dirty="0">
              <a:ln w="0"/>
              <a:solidFill>
                <a:srgbClr val="0745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3267" y="2301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n w="0"/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Изменения в </a:t>
            </a:r>
            <a:r>
              <a:rPr lang="ru-RU" dirty="0" smtClean="0">
                <a:ln w="0"/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Указ от 2 </a:t>
            </a:r>
            <a:r>
              <a:rPr lang="ru-RU" dirty="0" smtClean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апреля </a:t>
            </a:r>
            <a:r>
              <a:rPr lang="ru-RU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2015 года № 146 </a:t>
            </a:r>
          </a:p>
          <a:p>
            <a:pPr algn="r"/>
            <a:r>
              <a:rPr lang="ru-RU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«О финансировании закупки современной техники и оборудования»</a:t>
            </a:r>
            <a:endParaRPr lang="ru-RU" dirty="0">
              <a:ln w="0"/>
              <a:solidFill>
                <a:srgbClr val="0745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10500" y="404972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99" y="6167814"/>
            <a:ext cx="2401668" cy="401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1938047" cy="6867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4254" y="342719"/>
            <a:ext cx="4778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Схема Указа №146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</a:t>
            </a:r>
            <a:r>
              <a:rPr lang="ru-RU" sz="2000" dirty="0" smtClean="0">
                <a:ln w="0"/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редакции Указов № 225 и других</a:t>
            </a:r>
            <a:r>
              <a:rPr lang="ru-RU" sz="2000" b="0" cap="none" spc="0" dirty="0" smtClean="0">
                <a:ln w="0"/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2000" b="0" cap="none" spc="0" dirty="0">
              <a:ln w="0"/>
              <a:solidFill>
                <a:srgbClr val="0745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4409" y="1974175"/>
            <a:ext cx="5398456" cy="214086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Производители техники и оборудования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2997" y="1956488"/>
            <a:ext cx="5398456" cy="214086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Банки и ОАО </a:t>
            </a:r>
            <a:r>
              <a:rPr lang="ru-RU" sz="1100" b="1" dirty="0">
                <a:latin typeface="Century Gothic" panose="020B0502020202020204" pitchFamily="34" charset="0"/>
              </a:rPr>
              <a:t>«Банк </a:t>
            </a:r>
            <a:r>
              <a:rPr lang="ru-RU" sz="1100" b="1" dirty="0" smtClean="0">
                <a:latin typeface="Century Gothic" panose="020B0502020202020204" pitchFamily="34" charset="0"/>
              </a:rPr>
              <a:t>развития Республики Беларусь»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072535" y="2200598"/>
            <a:ext cx="138737" cy="131233"/>
          </a:xfrm>
          <a:prstGeom prst="down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954870" y="2191971"/>
            <a:ext cx="138737" cy="131233"/>
          </a:xfrm>
          <a:prstGeom prst="down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4409" y="2337998"/>
            <a:ext cx="5411348" cy="217877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latin typeface="Century Gothic" panose="020B0502020202020204" pitchFamily="34" charset="0"/>
              </a:rPr>
              <a:t>Заключение договора на поставку техники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00105" y="2308657"/>
            <a:ext cx="5411348" cy="230215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latin typeface="Century Gothic" panose="020B0502020202020204" pitchFamily="34" charset="0"/>
              </a:rPr>
              <a:t>Предоставление кредита на рыночных условиях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409" y="2738611"/>
            <a:ext cx="11007044" cy="214086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Лизинговые компании с собственным капиталом не менее 100 млн. руб.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072534" y="2590252"/>
            <a:ext cx="138737" cy="131233"/>
          </a:xfrm>
          <a:prstGeom prst="down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963217" y="2573250"/>
            <a:ext cx="138737" cy="131233"/>
          </a:xfrm>
          <a:prstGeom prst="down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072533" y="2985885"/>
            <a:ext cx="138737" cy="131233"/>
          </a:xfrm>
          <a:prstGeom prst="down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963216" y="2984824"/>
            <a:ext cx="138737" cy="131233"/>
          </a:xfrm>
          <a:prstGeom prst="down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4409" y="3147276"/>
            <a:ext cx="5411348" cy="671236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latin typeface="Century Gothic" panose="020B0502020202020204" pitchFamily="34" charset="0"/>
              </a:rPr>
              <a:t>Заключение договора лизинга на условиях аванса не менее  10 % от стоимости предмета лизинга, лизинговой ставки соответствующей предоставленному кредиту, увеличенной на </a:t>
            </a:r>
            <a:r>
              <a:rPr lang="ru-RU" sz="1100" i="1">
                <a:latin typeface="Century Gothic" panose="020B0502020202020204" pitchFamily="34" charset="0"/>
              </a:rPr>
              <a:t>2 </a:t>
            </a:r>
            <a:r>
              <a:rPr lang="ru-RU" sz="1100" i="1" smtClean="0">
                <a:latin typeface="Century Gothic" panose="020B0502020202020204" pitchFamily="34" charset="0"/>
              </a:rPr>
              <a:t>%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0105" y="3152436"/>
            <a:ext cx="5411348" cy="666076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latin typeface="Century Gothic" panose="020B0502020202020204" pitchFamily="34" charset="0"/>
              </a:rPr>
              <a:t>Заключение договора лизинга на условиях аванса не менее </a:t>
            </a:r>
            <a:r>
              <a:rPr lang="ru-RU" sz="1100" i="1" dirty="0" smtClean="0">
                <a:latin typeface="Century Gothic" panose="020B0502020202020204" pitchFamily="34" charset="0"/>
              </a:rPr>
              <a:t>15 </a:t>
            </a:r>
            <a:r>
              <a:rPr lang="ru-RU" sz="1100" i="1" dirty="0">
                <a:latin typeface="Century Gothic" panose="020B0502020202020204" pitchFamily="34" charset="0"/>
              </a:rPr>
              <a:t>% от стоимости предмета лизинга, лизинговой ставки соответствующей предоставленному кредиту, увеличенной на 2 </a:t>
            </a:r>
            <a:r>
              <a:rPr lang="ru-RU" sz="1100" i="1" dirty="0" smtClean="0">
                <a:latin typeface="Century Gothic" panose="020B0502020202020204" pitchFamily="34" charset="0"/>
              </a:rPr>
              <a:t>%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838470" y="3872988"/>
            <a:ext cx="138737" cy="131233"/>
          </a:xfrm>
          <a:prstGeom prst="down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635781" y="3869560"/>
            <a:ext cx="138737" cy="131233"/>
          </a:xfrm>
          <a:prstGeom prst="down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4409" y="4041098"/>
            <a:ext cx="2606861" cy="675766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Сельскохозяйственные организации </a:t>
            </a:r>
            <a:r>
              <a:rPr lang="ru-RU" sz="1100" b="1" dirty="0">
                <a:latin typeface="Century Gothic" panose="020B0502020202020204" pitchFamily="34" charset="0"/>
              </a:rPr>
              <a:t> и организации </a:t>
            </a:r>
            <a:r>
              <a:rPr lang="ru-RU" sz="1100" b="1" dirty="0" smtClean="0">
                <a:latin typeface="Century Gothic" panose="020B0502020202020204" pitchFamily="34" charset="0"/>
              </a:rPr>
              <a:t>ЖКХ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07434" y="4032471"/>
            <a:ext cx="2595432" cy="675767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Лесохозяйственные, природоохранные учреждения, </a:t>
            </a:r>
            <a:r>
              <a:rPr lang="ru-RU" sz="1100" b="1" dirty="0" smtClean="0">
                <a:latin typeface="Century Gothic" panose="020B0502020202020204" pitchFamily="34" charset="0"/>
              </a:rPr>
              <a:t>деревообрабатывающие организации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8963216" y="3877751"/>
            <a:ext cx="138737" cy="131233"/>
          </a:xfrm>
          <a:prstGeom prst="down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2998" y="4036286"/>
            <a:ext cx="5398456" cy="636219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>
                <a:latin typeface="Century Gothic" panose="020B0502020202020204" pitchFamily="34" charset="0"/>
              </a:rPr>
              <a:t>Иные организации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7453" y="4883699"/>
            <a:ext cx="2606861" cy="1407036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latin typeface="Century Gothic" panose="020B0502020202020204" pitchFamily="34" charset="0"/>
              </a:rPr>
              <a:t>Предоставление субсидии от непогашенной контрактной стоимости ежемесячно в размере не более ставки рефинансирования, увеличенной на 3 %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407434" y="4892166"/>
            <a:ext cx="2595431" cy="1407036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latin typeface="Century Gothic" panose="020B0502020202020204" pitchFamily="34" charset="0"/>
              </a:rPr>
              <a:t>Предоставление субсидии в два этапа (каждый в размере 15 % от стоимости предмета лизинга с учетом НДС): первый – в течение месяца после передачи предмета лизинга в финансовую аренду, второй – через </a:t>
            </a:r>
            <a:r>
              <a:rPr lang="ru-RU" sz="1100" i="1" dirty="0" smtClean="0">
                <a:latin typeface="Century Gothic" panose="020B0502020202020204" pitchFamily="34" charset="0"/>
              </a:rPr>
              <a:t>3 года 6 месяцев 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00104" y="4896755"/>
            <a:ext cx="5411349" cy="1402447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latin typeface="Century Gothic" panose="020B0502020202020204" pitchFamily="34" charset="0"/>
              </a:rPr>
              <a:t>Предоставление субсидии в два этапа (каждый в размере 10 % от стоимости предмета лизинга с учетом НДС): первый – в течение месяца после передачи предмета лизинга в финансовую аренду, второй – через </a:t>
            </a:r>
            <a:r>
              <a:rPr lang="ru-RU" sz="1100" i="1" dirty="0" smtClean="0">
                <a:latin typeface="Century Gothic" panose="020B0502020202020204" pitchFamily="34" charset="0"/>
              </a:rPr>
              <a:t>3</a:t>
            </a:r>
            <a:r>
              <a:rPr lang="ru-RU" sz="1100" i="1" dirty="0">
                <a:latin typeface="Century Gothic" panose="020B0502020202020204" pitchFamily="34" charset="0"/>
              </a:rPr>
              <a:t> </a:t>
            </a:r>
            <a:r>
              <a:rPr lang="ru-RU" sz="1100" i="1" dirty="0" smtClean="0">
                <a:latin typeface="Century Gothic" panose="020B0502020202020204" pitchFamily="34" charset="0"/>
              </a:rPr>
              <a:t>года 6 месяцев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3480" y="6505858"/>
            <a:ext cx="11007044" cy="214086"/>
          </a:xfrm>
          <a:prstGeom prst="roundRect">
            <a:avLst/>
          </a:prstGeom>
          <a:solidFill>
            <a:srgbClr val="07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>
                <a:latin typeface="Century Gothic" panose="020B0502020202020204" pitchFamily="34" charset="0"/>
              </a:rPr>
              <a:t>Республиканский бюджет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1811514" y="6346948"/>
            <a:ext cx="138737" cy="125525"/>
          </a:xfrm>
          <a:prstGeom prst="up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4649481" y="6339767"/>
            <a:ext cx="138737" cy="125525"/>
          </a:xfrm>
          <a:prstGeom prst="up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8963216" y="6341370"/>
            <a:ext cx="138737" cy="125525"/>
          </a:xfrm>
          <a:prstGeom prst="up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8963216" y="4716864"/>
            <a:ext cx="138737" cy="125525"/>
          </a:xfrm>
          <a:prstGeom prst="up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>
            <a:off x="4636210" y="4728267"/>
            <a:ext cx="138737" cy="125525"/>
          </a:xfrm>
          <a:prstGeom prst="up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1838469" y="4738130"/>
            <a:ext cx="138737" cy="125525"/>
          </a:xfrm>
          <a:prstGeom prst="upArrow">
            <a:avLst/>
          </a:prstGeom>
          <a:solidFill>
            <a:srgbClr val="75E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746328" y="6334780"/>
            <a:ext cx="383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745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ru-RU" sz="2800" b="0" cap="none" spc="0" dirty="0">
              <a:ln w="0"/>
              <a:solidFill>
                <a:srgbClr val="0745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938047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08495"/>
              </p:ext>
            </p:extLst>
          </p:nvPr>
        </p:nvGraphicFramePr>
        <p:xfrm>
          <a:off x="131806" y="2055812"/>
          <a:ext cx="11673016" cy="413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970104"/>
                <a:gridCol w="9702912"/>
              </a:tblGrid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Лизингополучатели</a:t>
                      </a: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сельскохозяйственные </a:t>
                      </a:r>
                      <a:r>
                        <a:rPr lang="ru-RU" sz="1200" b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 и организации ЖКХ</a:t>
                      </a:r>
                      <a:endParaRPr lang="ru-RU" sz="1200" b="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</a:tr>
              <a:tr h="32179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Валюта</a:t>
                      </a: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белорусский рубль</a:t>
                      </a: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</a:tr>
              <a:tr h="32179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 месяцев</a:t>
                      </a: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</a:tr>
              <a:tr h="32179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Лизинговая ставка</a:t>
                      </a: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ставка привлечения кредитных ресурсов + 2 </a:t>
                      </a:r>
                      <a:r>
                        <a:rPr lang="ru-RU" sz="1200" dirty="0" err="1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</a:tr>
              <a:tr h="90021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10% от стоимости современной техники и оборудования, предусмотренной</a:t>
                      </a:r>
                      <a:r>
                        <a:rPr lang="en-US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договоре финансовой аренды (лизинга) 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уплаты авансового платежа допускается</a:t>
                      </a:r>
                      <a:r>
                        <a:rPr lang="en-US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закупка: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автомобильной техники, производимой ОАО «Минский автомобильный завод» —</a:t>
                      </a:r>
                      <a:r>
                        <a:rPr lang="en-US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управляющая компания холдинга «БЕЛАВТОМАЗ»;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сельскохозяйственной техники, производимой участниками холдинга «ГОМСЕЛЬМАШ»;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пассажирской техники, производимой ОАО «Управляющая компания холдинга</a:t>
                      </a:r>
                      <a:r>
                        <a:rPr lang="en-US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 err="1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Белкоммунмаш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</a:tr>
              <a:tr h="80167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 субсидии</a:t>
                      </a: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ежемесячными платежами в размере не более ставки рефинансирования НБ РБ,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сложившейся с учетом ее изменения в отчетном периоде, увеличенной до 3 </a:t>
                      </a:r>
                      <a:r>
                        <a:rPr lang="ru-RU" sz="1200" dirty="0" err="1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 не более стоимости кредитов и ставки дохода по ценным бумагам,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рассчитанных от непогашенной контрактной </a:t>
                      </a:r>
                      <a:r>
                        <a:rPr lang="ru-RU" sz="120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стоимости 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одноразовым платежом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размере суммы расходов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лизингодателя по уплате процентов и иных платежей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кредитам и дохода по ценным бумагам за период с даты их привлечения (эмиссии)до даты фактической передачи предмета лизинга лизингополучателю, включаемой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лизингополучателем в первый лизинговый платеж (в соответствии с Положением о порядке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условиях предоставления субсидий на погашение части лизинговых платежей)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</a:tr>
              <a:tr h="43005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Выкупная стоимость</a:t>
                      </a: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1 %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38893" y="473908"/>
            <a:ext cx="7161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Лизинговая программа в рамках Указа №146</a:t>
            </a:r>
          </a:p>
          <a:p>
            <a:pPr algn="r"/>
            <a:r>
              <a:rPr lang="ru-RU" sz="2000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сельскохозяйственных организаций и организаций ЖКХ</a:t>
            </a:r>
            <a:endParaRPr lang="ru-RU" sz="2000" dirty="0">
              <a:solidFill>
                <a:srgbClr val="0745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46328" y="6334780"/>
            <a:ext cx="383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745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5</a:t>
            </a:r>
            <a:endParaRPr lang="ru-RU" sz="2800" b="0" cap="none" spc="0" dirty="0">
              <a:ln w="0"/>
              <a:solidFill>
                <a:srgbClr val="0745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10500" y="404972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99" y="6167814"/>
            <a:ext cx="2401668" cy="401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804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5753" y="199342"/>
            <a:ext cx="79625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Лизинговая программа в рамках Указа №146</a:t>
            </a:r>
          </a:p>
          <a:p>
            <a:pPr algn="r"/>
            <a:r>
              <a:rPr lang="ru-RU" sz="2000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государственных лесохозяйственных </a:t>
            </a:r>
            <a:r>
              <a:rPr lang="ru-RU" sz="2000" dirty="0" smtClean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природоохранных учреждений</a:t>
            </a:r>
            <a:r>
              <a:rPr lang="ru-RU" sz="2000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а также деревообрабатывающих организаций</a:t>
            </a:r>
            <a:endParaRPr lang="ru-RU" sz="2000" dirty="0">
              <a:solidFill>
                <a:srgbClr val="0745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93359"/>
              </p:ext>
            </p:extLst>
          </p:nvPr>
        </p:nvGraphicFramePr>
        <p:xfrm>
          <a:off x="262441" y="2306323"/>
          <a:ext cx="11480847" cy="435714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949517"/>
                <a:gridCol w="9531330"/>
              </a:tblGrid>
              <a:tr h="66547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Лизингополучатели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государственные лесохозяйственные и природоохранные учреждения, подчиненные</a:t>
                      </a:r>
                      <a:r>
                        <a:rPr lang="ru-RU" sz="1200" b="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Министерству лесного хозяйства и Управлению делами Президента Республики Беларусь,</a:t>
                      </a:r>
                      <a:r>
                        <a:rPr lang="ru-RU" sz="1200" b="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деревообрабатывающие организации, которым предоставлены в аренду участки лесного</a:t>
                      </a:r>
                      <a:r>
                        <a:rPr lang="ru-RU" sz="1200" b="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фонда для заготовки древесины</a:t>
                      </a:r>
                      <a:endParaRPr lang="ru-RU" sz="1200" b="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CBE4E7"/>
                    </a:solidFill>
                  </a:tcPr>
                </a:tc>
              </a:tr>
              <a:tr h="40597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Валюта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BBDBD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белорусский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рубль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BBDBDF"/>
                    </a:solidFill>
                  </a:tcPr>
                </a:tc>
              </a:tr>
              <a:tr h="30522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Срок лизинга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89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месяцев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CBE4E7"/>
                    </a:solidFill>
                  </a:tcPr>
                </a:tc>
              </a:tr>
              <a:tr h="40597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Лизинговая ставка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BBDBD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ставка привлечения кредитных ресурсов + 2 </a:t>
                      </a:r>
                      <a:r>
                        <a:rPr lang="ru-RU" sz="1200" dirty="0" err="1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BBDBDF"/>
                    </a:solidFill>
                  </a:tcPr>
                </a:tc>
              </a:tr>
              <a:tr h="65479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Авансовый платеж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10% от стоимости современной техники и оборудования, предусмотренной в договоре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финансовой аренды (лизинга)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уплаты авансового платежа допускается закупка: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автомобильной техники, производимой ОАО «Минский автомобильный завод» - управляющая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компания холдинга «БЕЛАВТОМАЗ»;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сельскохозяйственной техники, производимой участниками холдинга «ГОМСЕЛЬМАШ»;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пассажирской техники, производимой ОАО «Управляющая компания холдинга «</a:t>
                      </a:r>
                      <a:r>
                        <a:rPr lang="ru-RU" sz="1200" dirty="0" err="1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Белкоммунмаш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 smtClean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CBE4E7"/>
                    </a:solidFill>
                  </a:tcPr>
                </a:tc>
              </a:tr>
              <a:tr h="9694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Размер субсидии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BBDBD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двумя платежами 15 % от стоимости предмета лизинга с учетом НДС каждый: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первый в течение одного месяца с даты передачи предмета лизинга лизингополучателю,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второй – не ранее, чем через 3 года и 6 месяцев с передачи предмета лизингополучателю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при отсутствии у него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просроченной задолженности на первое число месяца представления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расчета сумм субсидий</a:t>
                      </a:r>
                      <a:endParaRPr lang="ru-RU" sz="1200" dirty="0" smtClean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293" marR="34293" marT="0" marB="0">
                    <a:solidFill>
                      <a:srgbClr val="BBDBDF"/>
                    </a:solidFill>
                  </a:tcPr>
                </a:tc>
              </a:tr>
              <a:tr h="26431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Выкупная стоимость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</a:rPr>
                        <a:t>1 %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3" marR="34293" marT="0" marB="0">
                    <a:solidFill>
                      <a:srgbClr val="CBE4E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746328" y="6334780"/>
            <a:ext cx="383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745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6</a:t>
            </a:r>
            <a:endParaRPr lang="ru-RU" sz="2800" b="0" cap="none" spc="0" dirty="0">
              <a:ln w="0"/>
              <a:solidFill>
                <a:srgbClr val="0745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93804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5199" y="177590"/>
            <a:ext cx="80131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Лизинговая программы в рамках Указа №146 для</a:t>
            </a:r>
          </a:p>
          <a:p>
            <a:pPr algn="r"/>
            <a:r>
              <a:rPr lang="ru-RU" sz="2000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организаций , задействованных в иных отраслях экономики,</a:t>
            </a:r>
          </a:p>
          <a:p>
            <a:pPr algn="r"/>
            <a:r>
              <a:rPr lang="ru-RU" sz="2000" dirty="0">
                <a:solidFill>
                  <a:srgbClr val="074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включающая организации агропромышленного комплекса</a:t>
            </a:r>
            <a:endParaRPr lang="ru-RU" sz="2000" dirty="0">
              <a:solidFill>
                <a:srgbClr val="0745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77990"/>
              </p:ext>
            </p:extLst>
          </p:nvPr>
        </p:nvGraphicFramePr>
        <p:xfrm>
          <a:off x="393194" y="1985754"/>
          <a:ext cx="10959941" cy="429447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863974"/>
                <a:gridCol w="9095967"/>
              </a:tblGrid>
              <a:tr h="42803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Лизингополучатели</a:t>
                      </a: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организации, задействованные в иных отраслях экономики, включающие организации</a:t>
                      </a:r>
                      <a:r>
                        <a:rPr lang="ru-RU" sz="1200" b="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агропромышленного комплекса</a:t>
                      </a:r>
                      <a:endParaRPr lang="ru-RU" sz="1200" b="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</a:tr>
              <a:tr h="32179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Валюта</a:t>
                      </a: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белорусский рубль</a:t>
                      </a: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</a:tr>
              <a:tr h="32179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 месяцев</a:t>
                      </a: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</a:tr>
              <a:tr h="32179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Лизинговая ставка</a:t>
                      </a: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ставка привлечения кредитных ресурсов + 2 </a:t>
                      </a:r>
                      <a:r>
                        <a:rPr lang="ru-RU" sz="1200" baseline="0" dirty="0" err="1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</a:tr>
              <a:tr h="71027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организаций АПК (кроме сельскохозяйственных организаций) - не менее 10%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организаций, задействованных в других отраслях экономики - не менее 15 %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уплаты авансового платежа допускается закупка: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автомобильной техники, производимой ОАО «Минский автомобильный завод» -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управляющая компания холдинга «БЕЛАВТОМАЗ»;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сельскохозяйственной техники, производимой участниками холдинга «ГОМСЕЛЬМАШ»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пассажирской техники, производимой ОАО «Управляющая компания холдинга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 err="1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Белкоммунмаш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 smtClean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</a:tr>
              <a:tr h="119084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 субсидии</a:t>
                      </a: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двумя платежами 10 % от стоимости предмета лизинга с учетом НДС каждый: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в течение одного месяца с даты передачи предмета лизинга лизингополучателю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второй – не ранее, чем через 3 года и 6 месяцев с передачи предмета лизингополучателю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отсутствии у него просроченной задолженности на первое число месяца представления</a:t>
                      </a:r>
                      <a:r>
                        <a:rPr lang="ru-RU" sz="1200" baseline="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расчета сумм субсидий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BDBDF"/>
                    </a:solidFill>
                  </a:tcPr>
                </a:tc>
              </a:tr>
              <a:tr h="43005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Выкупная стоимость</a:t>
                      </a: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7455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1 %</a:t>
                      </a:r>
                      <a:endParaRPr lang="ru-RU" sz="1200" dirty="0">
                        <a:solidFill>
                          <a:srgbClr val="07455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E4E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746328" y="6334780"/>
            <a:ext cx="383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745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7</a:t>
            </a:r>
            <a:endParaRPr lang="ru-RU" sz="2800" b="0" cap="none" spc="0" dirty="0">
              <a:ln w="0"/>
              <a:solidFill>
                <a:srgbClr val="0745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15161</TotalTime>
  <Words>960</Words>
  <Application>Microsoft Office PowerPoint</Application>
  <PresentationFormat>Широкоэкранный</PresentationFormat>
  <Paragraphs>113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Magistral 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Александровна Шакуро</dc:creator>
  <cp:lastModifiedBy>Елизавета Васильевна Стаселович</cp:lastModifiedBy>
  <cp:revision>987</cp:revision>
  <cp:lastPrinted>2021-06-15T06:05:53Z</cp:lastPrinted>
  <dcterms:created xsi:type="dcterms:W3CDTF">2018-08-03T05:49:50Z</dcterms:created>
  <dcterms:modified xsi:type="dcterms:W3CDTF">2022-04-15T06:56:45Z</dcterms:modified>
</cp:coreProperties>
</file>